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59" r:id="rId7"/>
    <p:sldId id="260" r:id="rId8"/>
    <p:sldId id="269" r:id="rId9"/>
    <p:sldId id="261" r:id="rId10"/>
    <p:sldId id="262" r:id="rId11"/>
    <p:sldId id="266" r:id="rId12"/>
    <p:sldId id="267" r:id="rId13"/>
    <p:sldId id="268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725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2D517C-4360-3122-E0D1-84A6478A0B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D315D-9B7F-2C8A-8964-9E45872EB8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627D72-C15A-EA2C-7D51-E2380495F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F72F-A0D7-164E-9EB6-89D4C928E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19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3EC87F-6517-7D44-C4F0-8EC70AFFE1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731964-59FF-2727-6951-0CF26D678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A571E3-E8DF-9E37-8107-2DA79B5DE0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823FC-B996-854A-922F-30ECE79AC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78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B44B90-A5AD-96DE-D60E-5EBDCF815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4D7287-12ED-11B5-820C-20DCFFC87D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DD8591-0804-2236-9503-D1C1F6896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D743-235F-3D46-8214-901EA38EF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50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4E5DB9-BDDF-4100-7247-63F507871C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99A710-4491-EF44-F79D-A65F441F9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587207-E019-299B-1EBF-8238305A9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8E2A4-4E9B-C34C-97DE-55E60D3FF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6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8B3614-0125-994D-5340-B70BA55D59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664117-A560-E097-6491-63E0607CD6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4982F8-1F1E-A615-2A7E-21CDD2CE06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32842-5680-4E43-A412-B363D6A4F0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24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F8B2BB-D97F-8DF3-8117-BC0F084300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6AC8AF-B6C3-6A11-AE56-0C92191BF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38442F-37B4-C369-4339-47E5A02E2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7FE1A-8B22-2549-B45F-5F77186C8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88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131AF6-8CB2-493F-8857-BA2D16F06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9D4317A-8ABB-243F-2F31-9060CFE6C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44DEB1-85DA-DAAC-05BA-7F95FF977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4F35-3304-7847-BE86-92594C0E7F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48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F3C9AC-0BD1-30BD-7FD6-4AF1B73279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0D324D-D77B-FA56-4D6F-55D912280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A9F7C30-2DA1-3C04-849E-26EFA70A7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29B34-3B0C-CF47-A423-3A9BCF549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05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CE358B-4B2F-6AA0-3921-5B16091AE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60414A-26B1-2379-01C2-394884D97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DD2F14-84A5-6FE1-7E84-05C39A1BE4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4B30B-E86A-3A40-9D31-B52BFEF6F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24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1C37EE-C7FD-987C-291E-90CC06074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4BE281-A840-7491-4332-D4747004A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9E5D56-2A5D-7FF3-DC4D-2DF4FAAB0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A24C-0B8B-8740-B134-5258F5435D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32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658D9-D41A-16E5-884B-6659F6BAA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3AEEE6-5225-0284-1410-176EF0CC6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753A7F-AD07-579A-970C-1889EFA50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4FA4-D072-E24B-9B7D-215539CCE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45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3406" y="5391053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51520" y="5733256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723177" y="6364473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691CE284-2762-C688-777F-ECE213F2C5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Contemporary Tourism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9CFF52CF-2917-65EE-E338-687C2BBD95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Scope of the Contemporary Tourism Sector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9EF35AA5-1584-0AC9-DA70-207779E23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Tourism Satellite Accounts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BA90462E-3C76-8D4E-ACDC-0421F4DAB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Developed from the mid-1990s</a:t>
            </a:r>
          </a:p>
          <a:p>
            <a:pPr eaLnBrk="1" hangingPunct="1"/>
            <a:r>
              <a:rPr lang="en-US" altLang="en-US" dirty="0"/>
              <a:t>Breakthrough in measurement</a:t>
            </a:r>
          </a:p>
          <a:p>
            <a:pPr eaLnBrk="1" hangingPunct="1"/>
            <a:r>
              <a:rPr lang="en-US" altLang="en-US" dirty="0"/>
              <a:t>More a demand side measure</a:t>
            </a:r>
          </a:p>
          <a:p>
            <a:pPr eaLnBrk="1" hangingPunct="1"/>
            <a:r>
              <a:rPr lang="en-US" altLang="en-US" dirty="0"/>
              <a:t>Associate spending to tourism purchases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DC50A920-2736-3026-0460-736EF5348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TSAs Measure: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D6BAC39-D3FF-3753-AA1D-3B936A2D0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712968" cy="4752528"/>
          </a:xfrm>
        </p:spPr>
        <p:txBody>
          <a:bodyPr/>
          <a:lstStyle/>
          <a:p>
            <a:pPr lvl="2" algn="just" eaLnBrk="1" hangingPunct="1">
              <a:defRPr/>
            </a:pPr>
            <a:r>
              <a:rPr lang="en-GB" dirty="0"/>
              <a:t>Tourism's contribution to GDP;</a:t>
            </a:r>
          </a:p>
          <a:p>
            <a:pPr lvl="2" eaLnBrk="1" hangingPunct="1">
              <a:defRPr/>
            </a:pPr>
            <a:r>
              <a:rPr lang="en-GB" dirty="0"/>
              <a:t>Tourism's ranking compared to other economic sectors;</a:t>
            </a:r>
          </a:p>
          <a:p>
            <a:pPr lvl="2" eaLnBrk="1" hangingPunct="1">
              <a:defRPr/>
            </a:pPr>
            <a:r>
              <a:rPr lang="en-GB" dirty="0"/>
              <a:t>The number of jobs created by tourism in an economy;</a:t>
            </a:r>
          </a:p>
          <a:p>
            <a:pPr lvl="2" eaLnBrk="1" hangingPunct="1">
              <a:defRPr/>
            </a:pPr>
            <a:r>
              <a:rPr lang="en-GB" dirty="0"/>
              <a:t>The amount of tourism investment tax revenues generated by tourism industries;</a:t>
            </a:r>
          </a:p>
          <a:p>
            <a:pPr lvl="2" eaLnBrk="1" hangingPunct="1">
              <a:defRPr/>
            </a:pPr>
            <a:r>
              <a:rPr lang="en-GB" dirty="0"/>
              <a:t>Tourism consumption;</a:t>
            </a:r>
          </a:p>
          <a:p>
            <a:pPr lvl="2" eaLnBrk="1" hangingPunct="1">
              <a:defRPr/>
            </a:pPr>
            <a:r>
              <a:rPr lang="en-GB" dirty="0"/>
              <a:t>Tourism's impact on a nation's balance of payments;</a:t>
            </a:r>
          </a:p>
          <a:p>
            <a:pPr lvl="2" eaLnBrk="1" hangingPunct="1">
              <a:defRPr/>
            </a:pPr>
            <a:r>
              <a:rPr lang="en-GB" dirty="0"/>
              <a:t>Characteristics of tourism human resources; and</a:t>
            </a:r>
          </a:p>
          <a:p>
            <a:pPr lvl="2" eaLnBrk="1" hangingPunct="1">
              <a:defRPr/>
            </a:pPr>
            <a:r>
              <a:rPr lang="en-GB" dirty="0"/>
              <a:t>More recently - culture, sport and carbon</a:t>
            </a:r>
          </a:p>
          <a:p>
            <a:pPr marL="914400" lvl="2" indent="0" eaLnBrk="1" hangingPunct="1">
              <a:buFontTx/>
              <a:buNone/>
              <a:defRPr/>
            </a:pPr>
            <a:endParaRPr lang="en-GB" dirty="0"/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0BADBB6D-C34C-62A6-0504-9BF4F1FCF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of TSAs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5D47F703-AEAE-AEAA-836B-C20C2680A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06680" cy="507335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en-GB" altLang="en-US" sz="2800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ja-JP" sz="2400" dirty="0"/>
              <a:t>Provide credible data on the impact of tourism and the associated employment;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ja-JP" sz="2400" dirty="0"/>
              <a:t>Develop a standard framework for organizing statistical data on tourism;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ja-JP" sz="2400" dirty="0"/>
              <a:t>Set a new international standard endorsed by the UN Statistical Commission;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ja-JP" sz="2400" dirty="0"/>
              <a:t>Design economic policies related to tourism development;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ja-JP" sz="2400" dirty="0"/>
              <a:t>Provide data on tourism's impact on a nation's balance of payments; and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ja-JP" sz="2400" dirty="0"/>
              <a:t>Provide information on tourism human resource characteristics.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C4487E3E-7536-24CD-98DC-7A6072C57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TSA Issues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D7039F0C-51D0-6EAD-CBF8-CE3D22133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8712968" cy="4544144"/>
          </a:xfrm>
        </p:spPr>
        <p:txBody>
          <a:bodyPr/>
          <a:lstStyle/>
          <a:p>
            <a:pPr marL="457200" lvl="1" indent="0" algn="just" eaLnBrk="1" hangingPunct="1">
              <a:lnSpc>
                <a:spcPct val="90000"/>
              </a:lnSpc>
              <a:buNone/>
            </a:pPr>
            <a:r>
              <a:rPr lang="en-GB" altLang="en-US" sz="2400" dirty="0"/>
              <a:t>1.	The fact that they really are a demand-side measure;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GB" altLang="en-US" sz="2400" dirty="0"/>
              <a:t>2.	They are expensive to produce as they often need further data collection;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GB" altLang="en-US" sz="2400" dirty="0"/>
              <a:t>3.	They are only updated infrequently and can be anything up to 8 years old;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GB" altLang="en-US" sz="2400" dirty="0"/>
              <a:t>4.	They are shaped by a nation’</a:t>
            </a:r>
            <a:r>
              <a:rPr lang="en-GB" altLang="ja-JP" sz="2400" dirty="0"/>
              <a:t>s SIC system and so can be imprecise or a poor fit with the structure of the industry;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GB" altLang="en-US" sz="2400" dirty="0"/>
              <a:t>5.	They demand powerful education of the industry to interpret them; and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GB" altLang="en-US" sz="2400" dirty="0"/>
              <a:t>6.	They are dependent upon the availability, quality and quantity of data.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778FD7CC-C7A7-2578-AD02-CDB84189C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Tourism Employment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86F4111B-3549-1F2D-E0A2-346E9A5D0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Same issues as measuring the sector as a whole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Measured by FTEs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TSAs estimate employment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Many issues relating to employment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Issue of the quality of tourism jobs  - the </a:t>
            </a:r>
            <a:r>
              <a:rPr lang="ja-JP" altLang="en-US"/>
              <a:t>‘</a:t>
            </a:r>
            <a:r>
              <a:rPr lang="en-US" altLang="ja-JP"/>
              <a:t>decent work</a:t>
            </a:r>
            <a:r>
              <a:rPr lang="ja-JP" altLang="en-US"/>
              <a:t>’</a:t>
            </a:r>
            <a:r>
              <a:rPr lang="en-US" altLang="ja-JP"/>
              <a:t> agenda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6DFAF0F5-5001-FD05-FB97-A46C49DFB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7808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Lecture Objectives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D1E6D1F-7AD4-EA4B-CF24-71345B602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475656"/>
            <a:ext cx="8712968" cy="5265712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/>
              <a:t>Be aware of the scale and scope of the tourism industry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/>
              <a:t>Understand the difficulties of defining the tourism industry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/>
              <a:t>Be aware of the various approaches to defining tourism from a supply-side perspective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/>
              <a:t>Recognise that tourism is a partially-industrialised system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/>
              <a:t>Recognise the issues involved in measuring the contemporary tourism industry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/>
              <a:t>Understand the status of tourism in standard industrial classifications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/>
              <a:t>Appreciate the tourism satellite account approach and its benefits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/>
              <a:t>Be familiar with the challenges of measuring the scale of tourism employment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58B9CAD-77C5-5C3F-72DD-E0740AEA3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of the Tourism Sector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F1EF1385-735D-F3C7-15DA-5C3DD1525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world</a:t>
            </a:r>
            <a:r>
              <a:rPr lang="ja-JP" altLang="en-US"/>
              <a:t>’</a:t>
            </a:r>
            <a:r>
              <a:rPr lang="en-US" altLang="ja-JP" dirty="0"/>
              <a:t>s largest industry?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/>
              <a:t>The impact of COVID-19 devastating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How do we measure the sector?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Tourism challenges contemporary paradigms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Tourism is complex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 have not really got to grips with its measurement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9A5AC4E-480E-F1FF-704A-3DEA99AF5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of the Tourism Sector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6A8A32A5-66DA-F12D-8340-C7DF20B04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Diverse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Not a single product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Tangible and intangible elements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Produced where consumed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Misunderstood and under-explored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DB78EFB2-02CC-01AB-0FE9-3E40F28A3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Components of the Sector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B7F414A-3A6A-772F-C594-84C5443A1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981200"/>
            <a:ext cx="8640960" cy="4616152"/>
          </a:xfrm>
        </p:spPr>
        <p:txBody>
          <a:bodyPr/>
          <a:lstStyle/>
          <a:p>
            <a:pPr marL="514350" lvl="1" indent="0" algn="just" eaLnBrk="1" hangingPunct="1">
              <a:buNone/>
            </a:pPr>
            <a:r>
              <a:rPr lang="en-AU" altLang="en-US" sz="3200" dirty="0"/>
              <a:t>1.	Tourism marketing</a:t>
            </a:r>
          </a:p>
          <a:p>
            <a:pPr marL="514350" lvl="1" indent="0" eaLnBrk="1" hangingPunct="1">
              <a:buNone/>
            </a:pPr>
            <a:r>
              <a:rPr lang="en-AU" altLang="en-US" sz="3200" dirty="0"/>
              <a:t>2.	Tourist carriers</a:t>
            </a:r>
          </a:p>
          <a:p>
            <a:pPr marL="514350" lvl="1" indent="0" eaLnBrk="1" hangingPunct="1">
              <a:buNone/>
            </a:pPr>
            <a:r>
              <a:rPr lang="en-AU" altLang="en-US" sz="3200" dirty="0"/>
              <a:t>3.	Tourist accommodation</a:t>
            </a:r>
          </a:p>
          <a:p>
            <a:pPr marL="514350" lvl="1" indent="0" eaLnBrk="1" hangingPunct="1">
              <a:buNone/>
            </a:pPr>
            <a:r>
              <a:rPr lang="en-AU" altLang="en-US" sz="3200" dirty="0"/>
              <a:t>4.	Tourist attractions</a:t>
            </a:r>
          </a:p>
          <a:p>
            <a:pPr marL="514350" lvl="1" indent="0" eaLnBrk="1" hangingPunct="1">
              <a:buNone/>
            </a:pPr>
            <a:r>
              <a:rPr lang="en-AU" altLang="en-US" sz="3200" dirty="0"/>
              <a:t>5.	Miscellaneous tourism services (e.g., taxis)</a:t>
            </a:r>
          </a:p>
          <a:p>
            <a:pPr marL="514350" lvl="1" indent="0" eaLnBrk="1" hangingPunct="1">
              <a:buNone/>
            </a:pPr>
            <a:r>
              <a:rPr lang="en-AU" altLang="en-US" sz="3200" dirty="0"/>
              <a:t>6.	Tourism regulation (including government and education)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22301279-29DD-81B8-1C52-963FF489A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C1382DB0-DD94-AD99-28B4-338DB8059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define the sector?</a:t>
            </a:r>
          </a:p>
          <a:p>
            <a:pPr eaLnBrk="1" hangingPunct="1"/>
            <a:r>
              <a:rPr lang="en-US" altLang="en-US"/>
              <a:t>Statistics</a:t>
            </a:r>
          </a:p>
          <a:p>
            <a:pPr eaLnBrk="1" hangingPunct="1"/>
            <a:r>
              <a:rPr lang="en-US" altLang="en-US"/>
              <a:t>Legislation</a:t>
            </a:r>
          </a:p>
          <a:p>
            <a:pPr eaLnBrk="1" hangingPunct="1"/>
            <a:r>
              <a:rPr lang="en-US" altLang="en-US"/>
              <a:t>Credibility</a:t>
            </a:r>
          </a:p>
          <a:p>
            <a:pPr eaLnBrk="1" hangingPunct="1"/>
            <a:r>
              <a:rPr lang="en-US" altLang="en-US"/>
              <a:t>Traditional definitions based upon a single product and its market do not work for tourism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4BD498D8-8D2C-2DEF-2C6F-1382A92E5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Smith versus Leiper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443D63D7-6B4B-29B3-6FF6-723E3101C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Smith - tourism is an industry that can be measured like any other</a:t>
            </a:r>
          </a:p>
          <a:p>
            <a:pPr eaLnBrk="1" hangingPunct="1"/>
            <a:r>
              <a:rPr lang="en-US" altLang="en-US"/>
              <a:t>Leiper - tourism is a range of industries not a single one and is thus a partially industrialised system as other actors are involved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4B7F651-59FA-B044-A43E-9BE00F53D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 b="1" dirty="0"/>
              <a:t>Partial </a:t>
            </a:r>
            <a:r>
              <a:rPr lang="en-US" altLang="en-US" b="1" dirty="0" err="1"/>
              <a:t>Industrialisation</a:t>
            </a:r>
            <a:endParaRPr lang="en-US" altLang="en-US" b="1" dirty="0"/>
          </a:p>
        </p:txBody>
      </p:sp>
      <p:pic>
        <p:nvPicPr>
          <p:cNvPr id="26626" name="Content Placeholder 3">
            <a:extLst>
              <a:ext uri="{FF2B5EF4-FFF2-40B4-BE49-F238E27FC236}">
                <a16:creationId xmlns:a16="http://schemas.microsoft.com/office/drawing/2014/main" id="{5BA8C350-EB2D-881C-2DE0-676BF00D5B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3721" y="2204864"/>
            <a:ext cx="7384780" cy="381642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3CD7C6F4-DCE7-2BC9-2B3E-AC396ED42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Measurement Approaches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AEFC1A70-5706-F0A4-386A-7FD6456181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SIC</a:t>
            </a:r>
          </a:p>
          <a:p>
            <a:pPr eaLnBrk="1" hangingPunct="1"/>
            <a:r>
              <a:rPr lang="en-US" altLang="en-US"/>
              <a:t>ISIC</a:t>
            </a:r>
          </a:p>
          <a:p>
            <a:pPr eaLnBrk="1" hangingPunct="1"/>
            <a:r>
              <a:rPr lang="en-US" altLang="en-US"/>
              <a:t>SICTA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567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Blank Presentation</vt:lpstr>
      <vt:lpstr>Contemporary Tourism</vt:lpstr>
      <vt:lpstr>Lecture Objectives</vt:lpstr>
      <vt:lpstr>Scope of the Tourism Sector</vt:lpstr>
      <vt:lpstr>Scope of the Tourism Sector</vt:lpstr>
      <vt:lpstr>Components of the Sector</vt:lpstr>
      <vt:lpstr>Definitions</vt:lpstr>
      <vt:lpstr>Smith versus Leiper</vt:lpstr>
      <vt:lpstr>Partial Industrialisation</vt:lpstr>
      <vt:lpstr>Measurement Approaches</vt:lpstr>
      <vt:lpstr>Tourism Satellite Accounts</vt:lpstr>
      <vt:lpstr>TSAs Measure:</vt:lpstr>
      <vt:lpstr>Use of TSAs</vt:lpstr>
      <vt:lpstr>TSA Issues</vt:lpstr>
      <vt:lpstr>Tourism Employment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15</cp:revision>
  <dcterms:created xsi:type="dcterms:W3CDTF">2007-09-25T11:26:34Z</dcterms:created>
  <dcterms:modified xsi:type="dcterms:W3CDTF">2023-01-07T15:27:50Z</dcterms:modified>
</cp:coreProperties>
</file>